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59.png" ContentType="image/png"/>
  <Override PartName="/ppt/media/image3.png" ContentType="image/png"/>
  <Override PartName="/ppt/media/image28.png" ContentType="image/png"/>
  <Override PartName="/ppt/media/image1.jpeg" ContentType="image/jpeg"/>
  <Override PartName="/ppt/media/image58.png" ContentType="image/png"/>
  <Override PartName="/ppt/media/image2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8.png" ContentType="image/png"/>
  <Override PartName="/ppt/media/image56.png" ContentType="image/png"/>
  <Override PartName="/ppt/media/image10.jpeg" ContentType="image/jpeg"/>
  <Override PartName="/ppt/media/image11.png" ContentType="image/png"/>
  <Override PartName="/ppt/media/image12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49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7.png" ContentType="image/png"/>
  <Override PartName="/ppt/media/image60.png" ContentType="image/png"/>
  <Override PartName="/ppt/media/image61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4650480" y="1114560"/>
            <a:ext cx="431892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-2880" y="0"/>
            <a:ext cx="9146520" cy="7362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9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11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2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PlaceHolder 6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2BC021D-8F98-4454-840B-F9A22C7F1A5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0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6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6E125B6-8736-4AE9-B919-82D69B41B94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94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6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694628-FF7E-401E-8323-52033D45501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285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4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7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10"/>
          <p:cNvSpPr>
            <a:spLocks noGrp="1"/>
          </p:cNvSpPr>
          <p:nvPr>
            <p:ph type="sldNum"/>
          </p:nvPr>
        </p:nvSpPr>
        <p:spPr>
          <a:xfrm>
            <a:off x="8515440" y="6575400"/>
            <a:ext cx="6285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946E3790-721C-472C-ADE4-18FA09EFC5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6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6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6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6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61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61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61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61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61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6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Selección (Repaso)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TextShape 2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solicite 10 números al usuario y calcule el promedio de las mismas. Luego, muestre el resultado por pantalla.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EEE0C48-C7EA-4FF4-A0E0-CBCAF7DB2A1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1" name="Google Shape;311;p33" descr=""/>
          <p:cNvPicPr/>
          <p:nvPr/>
        </p:nvPicPr>
        <p:blipFill>
          <a:blip r:embed="rId1"/>
          <a:stretch/>
        </p:blipFill>
        <p:spPr>
          <a:xfrm>
            <a:off x="3694320" y="3517560"/>
            <a:ext cx="5023440" cy="2993400"/>
          </a:xfrm>
          <a:prstGeom prst="rect">
            <a:avLst/>
          </a:prstGeom>
          <a:ln>
            <a:noFill/>
          </a:ln>
        </p:spPr>
      </p:pic>
      <p:pic>
        <p:nvPicPr>
          <p:cNvPr id="432" name="Google Shape;312;p33" descr=""/>
          <p:cNvPicPr/>
          <p:nvPr/>
        </p:nvPicPr>
        <p:blipFill>
          <a:blip r:embed="rId2"/>
          <a:srcRect l="-7" t="0" r="58775" b="0"/>
          <a:stretch/>
        </p:blipFill>
        <p:spPr>
          <a:xfrm>
            <a:off x="665280" y="3522240"/>
            <a:ext cx="2420640" cy="298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" dur="indefinite" restart="never" nodeType="tmRoot">
          <p:childTnLst>
            <p:seq>
              <p:cTn id="25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E892396-6666-4C68-AB2A-5DC26698F3B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5" name="CustomShape 3"/>
          <p:cNvSpPr/>
          <p:nvPr/>
        </p:nvSpPr>
        <p:spPr>
          <a:xfrm>
            <a:off x="113040" y="2051280"/>
            <a:ext cx="718416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 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2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nota1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nota2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nota3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nota4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nota5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nota6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nota7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nota8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nota9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nota10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total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nota1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1: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nota2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2: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nota3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3: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nota4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4: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nota5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5: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nota6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6: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nota7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7: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nota8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8: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nota9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9: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nota10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10: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total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nota1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nota2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nota3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nota4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nota5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nota6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nota7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nota8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nota9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nota10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total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</a:t>
            </a:r>
            <a:r>
              <a:rPr b="0" lang="es-AR" sz="12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2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2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promedio de las notas es: "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2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2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4"/>
          <p:cNvSpPr/>
          <p:nvPr/>
        </p:nvSpPr>
        <p:spPr>
          <a:xfrm>
            <a:off x="7541280" y="2120400"/>
            <a:ext cx="1530720" cy="175392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¿Puede hacerse más corto este código?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 bastante tedioso…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8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4EDE7D3-D24F-4CBE-9E84-5430A834A7C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839880" y="6315840"/>
            <a:ext cx="7463520" cy="2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r">
              <a:lnSpc>
                <a:spcPct val="100000"/>
              </a:lnSpc>
            </a:pPr>
            <a:r>
              <a:rPr b="0" lang="es-AR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Extraído de: "Barry, P., &amp; Griffiths, D. (2009). Head First Programming: A Learner's Guide to Programming. " O'Reilly Media, Inc."."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0" name="Google Shape;328;p35" descr=""/>
          <p:cNvPicPr/>
          <p:nvPr/>
        </p:nvPicPr>
        <p:blipFill>
          <a:blip r:embed="rId1"/>
          <a:stretch/>
        </p:blipFill>
        <p:spPr>
          <a:xfrm>
            <a:off x="839880" y="2120400"/>
            <a:ext cx="7272360" cy="4047120"/>
          </a:xfrm>
          <a:prstGeom prst="rect">
            <a:avLst/>
          </a:prstGeom>
          <a:ln>
            <a:noFill/>
          </a:ln>
        </p:spPr>
      </p:pic>
      <p:sp>
        <p:nvSpPr>
          <p:cNvPr id="441" name="CustomShape 4"/>
          <p:cNvSpPr/>
          <p:nvPr/>
        </p:nvSpPr>
        <p:spPr>
          <a:xfrm>
            <a:off x="1667880" y="4465800"/>
            <a:ext cx="1103400" cy="706320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3880" rIns="83880" tIns="42120" bIns="42120"/>
          <a:p>
            <a:pPr algn="ctr"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respuesta = no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CustomShape 5"/>
          <p:cNvSpPr/>
          <p:nvPr/>
        </p:nvSpPr>
        <p:spPr>
          <a:xfrm>
            <a:off x="3756600" y="2257560"/>
            <a:ext cx="1632600" cy="633960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3880" rIns="83880" tIns="42120" bIns="42120"/>
          <a:p>
            <a:pPr algn="ctr"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preguntar “ya llegamos?”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3" name="CustomShape 6"/>
          <p:cNvSpPr/>
          <p:nvPr/>
        </p:nvSpPr>
        <p:spPr>
          <a:xfrm>
            <a:off x="6301440" y="4465800"/>
            <a:ext cx="1373400" cy="695880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3880" rIns="83880" tIns="42120" bIns="42120"/>
          <a:p>
            <a:pPr algn="ctr"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Imprimir “Llegamos!”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CustomShape 7"/>
          <p:cNvSpPr/>
          <p:nvPr/>
        </p:nvSpPr>
        <p:spPr>
          <a:xfrm>
            <a:off x="3618360" y="4828680"/>
            <a:ext cx="2000160" cy="363240"/>
          </a:xfrm>
          <a:prstGeom prst="rect">
            <a:avLst/>
          </a:prstGeom>
          <a:solidFill>
            <a:srgbClr val="fcfbf4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83880" rIns="83880" tIns="42120" bIns="42120"/>
          <a:p>
            <a:pPr algn="ctr"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¿respuesta = no?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628560" y="2160000"/>
            <a:ext cx="6457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instrucción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 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 una secuencia de instrucciones mientras una condición sea verdadera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699947B-5879-4BA4-BB90-2F68223B83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8" name="Google Shape;340;p36" descr=""/>
          <p:cNvPicPr/>
          <p:nvPr/>
        </p:nvPicPr>
        <p:blipFill>
          <a:blip r:embed="rId1"/>
          <a:stretch/>
        </p:blipFill>
        <p:spPr>
          <a:xfrm>
            <a:off x="6803280" y="2160000"/>
            <a:ext cx="2340360" cy="1960200"/>
          </a:xfrm>
          <a:prstGeom prst="rect">
            <a:avLst/>
          </a:prstGeom>
          <a:ln>
            <a:noFill/>
          </a:ln>
        </p:spPr>
      </p:pic>
      <p:sp>
        <p:nvSpPr>
          <p:cNvPr id="449" name="CustomShape 4"/>
          <p:cNvSpPr/>
          <p:nvPr/>
        </p:nvSpPr>
        <p:spPr>
          <a:xfrm>
            <a:off x="777240" y="4160160"/>
            <a:ext cx="7589160" cy="20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llamados iteraciones o “loops” en Inglés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Sirven para ejecutar código varias veces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condición se verifica al principio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cantidad de veces ejecutado depende de una condición (puede que no se ejecute ninguna vez)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346;p37" descr=""/>
          <p:cNvPicPr/>
          <p:nvPr/>
        </p:nvPicPr>
        <p:blipFill>
          <a:blip r:embed="rId1"/>
          <a:stretch/>
        </p:blipFill>
        <p:spPr>
          <a:xfrm>
            <a:off x="1257840" y="4143240"/>
            <a:ext cx="6678720" cy="2340360"/>
          </a:xfrm>
          <a:prstGeom prst="rect">
            <a:avLst/>
          </a:prstGeom>
          <a:ln>
            <a:noFill/>
          </a:ln>
        </p:spPr>
      </p:pic>
      <p:sp>
        <p:nvSpPr>
          <p:cNvPr id="451" name="CustomShape 1"/>
          <p:cNvSpPr/>
          <p:nvPr/>
        </p:nvSpPr>
        <p:spPr>
          <a:xfrm>
            <a:off x="2706840" y="4713480"/>
            <a:ext cx="426096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&lt;condición&gt;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&lt;instrucciones&gt;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TextShape 3"/>
          <p:cNvSpPr txBox="1"/>
          <p:nvPr/>
        </p:nvSpPr>
        <p:spPr>
          <a:xfrm>
            <a:off x="694080" y="2120400"/>
            <a:ext cx="64573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instrucción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While 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 una secuencia de instrucciones mientras una condición sea verdadera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TextShape 4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663EAB2-6076-4AF0-BFAC-3048FC772F5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55" name="Google Shape;351;p37" descr=""/>
          <p:cNvPicPr/>
          <p:nvPr/>
        </p:nvPicPr>
        <p:blipFill>
          <a:blip r:embed="rId2"/>
          <a:stretch/>
        </p:blipFill>
        <p:spPr>
          <a:xfrm>
            <a:off x="6803280" y="2160000"/>
            <a:ext cx="2340360" cy="196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Mientras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82D69CA-0DD5-4111-9DD8-406AAD2B85D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257040" y="5616000"/>
            <a:ext cx="2828520" cy="71604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59" name="CustomShape 4"/>
          <p:cNvSpPr/>
          <p:nvPr/>
        </p:nvSpPr>
        <p:spPr>
          <a:xfrm>
            <a:off x="257040" y="5616000"/>
            <a:ext cx="2828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Repetitivas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CustomShape 5"/>
          <p:cNvSpPr/>
          <p:nvPr/>
        </p:nvSpPr>
        <p:spPr>
          <a:xfrm>
            <a:off x="6848640" y="1650960"/>
            <a:ext cx="1514520" cy="585000"/>
          </a:xfrm>
          <a:prstGeom prst="roundRect">
            <a:avLst>
              <a:gd name="adj" fmla="val 16667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Inicio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CustomShape 6"/>
          <p:cNvSpPr/>
          <p:nvPr/>
        </p:nvSpPr>
        <p:spPr>
          <a:xfrm>
            <a:off x="6773040" y="4196520"/>
            <a:ext cx="1661760" cy="73080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Instrucciones bucle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CustomShape 7"/>
          <p:cNvSpPr/>
          <p:nvPr/>
        </p:nvSpPr>
        <p:spPr>
          <a:xfrm>
            <a:off x="6773040" y="2788920"/>
            <a:ext cx="1661760" cy="854640"/>
          </a:xfrm>
          <a:prstGeom prst="diamond">
            <a:avLst/>
          </a:prstGeom>
          <a:solidFill>
            <a:srgbClr val="9bbb59"/>
          </a:solidFill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3" name="CustomShape 8"/>
          <p:cNvSpPr/>
          <p:nvPr/>
        </p:nvSpPr>
        <p:spPr>
          <a:xfrm flipH="1">
            <a:off x="7602120" y="2238120"/>
            <a:ext cx="360" cy="54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4" name="CustomShape 9"/>
          <p:cNvSpPr/>
          <p:nvPr/>
        </p:nvSpPr>
        <p:spPr>
          <a:xfrm>
            <a:off x="7605000" y="3645720"/>
            <a:ext cx="360" cy="548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10"/>
          <p:cNvSpPr/>
          <p:nvPr/>
        </p:nvSpPr>
        <p:spPr>
          <a:xfrm flipH="1" rot="16200000">
            <a:off x="7714080" y="3940560"/>
            <a:ext cx="2043360" cy="559080"/>
          </a:xfrm>
          <a:prstGeom prst="bentConnector3">
            <a:avLst>
              <a:gd name="adj1" fmla="val 256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11"/>
          <p:cNvSpPr/>
          <p:nvPr/>
        </p:nvSpPr>
        <p:spPr>
          <a:xfrm>
            <a:off x="6971760" y="2961000"/>
            <a:ext cx="151452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Condición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12"/>
          <p:cNvSpPr/>
          <p:nvPr/>
        </p:nvSpPr>
        <p:spPr>
          <a:xfrm>
            <a:off x="8647200" y="2787120"/>
            <a:ext cx="79272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13"/>
          <p:cNvSpPr/>
          <p:nvPr/>
        </p:nvSpPr>
        <p:spPr>
          <a:xfrm>
            <a:off x="7672680" y="3600000"/>
            <a:ext cx="792720" cy="73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4"/>
          <p:cNvSpPr/>
          <p:nvPr/>
        </p:nvSpPr>
        <p:spPr>
          <a:xfrm>
            <a:off x="6773040" y="5800320"/>
            <a:ext cx="1661760" cy="730800"/>
          </a:xfrm>
          <a:prstGeom prst="rect">
            <a:avLst/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 algn="ctr">
              <a:lnSpc>
                <a:spcPct val="100000"/>
              </a:lnSpc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Siguiente Instrucción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5"/>
          <p:cNvSpPr/>
          <p:nvPr/>
        </p:nvSpPr>
        <p:spPr>
          <a:xfrm flipH="1" rot="10800000">
            <a:off x="9031320" y="5571720"/>
            <a:ext cx="1426680" cy="46908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CustomShape 16"/>
          <p:cNvSpPr/>
          <p:nvPr/>
        </p:nvSpPr>
        <p:spPr>
          <a:xfrm flipH="1" rot="5400000">
            <a:off x="6750360" y="4073400"/>
            <a:ext cx="417600" cy="1290240"/>
          </a:xfrm>
          <a:prstGeom prst="bentConnector4">
            <a:avLst>
              <a:gd name="adj1" fmla="val -56981"/>
              <a:gd name="adj2" fmla="val 100241"/>
            </a:avLst>
          </a:pr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CustomShape 17"/>
          <p:cNvSpPr/>
          <p:nvPr/>
        </p:nvSpPr>
        <p:spPr>
          <a:xfrm rot="5400000">
            <a:off x="5884560" y="3634200"/>
            <a:ext cx="1301760" cy="468000"/>
          </a:xfrm>
          <a:prstGeom prst="bentConnector3">
            <a:avLst>
              <a:gd name="adj1" fmla="val 50000"/>
            </a:avLst>
          </a:prstGeom>
          <a:noFill/>
          <a:ln w="2844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3" name="CustomShape 18"/>
          <p:cNvSpPr/>
          <p:nvPr/>
        </p:nvSpPr>
        <p:spPr>
          <a:xfrm>
            <a:off x="257040" y="3278880"/>
            <a:ext cx="5449320" cy="17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tanqueLleno </a:t>
            </a: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false</a:t>
            </a: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(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tanqueLleno </a:t>
            </a: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false</a:t>
            </a: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llenarTanque;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“Siguiente”</a:t>
            </a:r>
            <a:r>
              <a:rPr b="1" lang="es-AR" sz="20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CustomShape 19"/>
          <p:cNvSpPr/>
          <p:nvPr/>
        </p:nvSpPr>
        <p:spPr>
          <a:xfrm flipH="1" rot="10800000">
            <a:off x="6296400" y="3711960"/>
            <a:ext cx="2807640" cy="101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20"/>
          <p:cNvSpPr/>
          <p:nvPr/>
        </p:nvSpPr>
        <p:spPr>
          <a:xfrm flipH="1" rot="10800000">
            <a:off x="6842520" y="3230640"/>
            <a:ext cx="4371840" cy="13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6" name="CustomShape 21"/>
          <p:cNvSpPr/>
          <p:nvPr/>
        </p:nvSpPr>
        <p:spPr>
          <a:xfrm rot="10800000">
            <a:off x="7141680" y="3018240"/>
            <a:ext cx="867600" cy="320040"/>
          </a:xfrm>
          <a:prstGeom prst="bentConnector2">
            <a:avLst/>
          </a:prstGeom>
          <a:noFill/>
          <a:ln w="28440">
            <a:solidFill>
              <a:srgbClr val="000000"/>
            </a:solidFill>
            <a:round/>
            <a:head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477" name="CustomShape 22"/>
          <p:cNvSpPr/>
          <p:nvPr/>
        </p:nvSpPr>
        <p:spPr>
          <a:xfrm>
            <a:off x="2323800" y="4988520"/>
            <a:ext cx="4445640" cy="122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0000"/>
            </a:solidFill>
            <a:round/>
            <a:tailEnd len="lg" type="stealth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Decir 5 Veces “Hola”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848C3D2-05E1-466A-B27A-F77FA011B5C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0" name="CustomShape 3"/>
          <p:cNvSpPr/>
          <p:nvPr/>
        </p:nvSpPr>
        <p:spPr>
          <a:xfrm>
            <a:off x="245880" y="3220560"/>
            <a:ext cx="5892840" cy="266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35000"/>
              </a:lnSpc>
            </a:pPr>
            <a:r>
              <a:rPr b="1" lang="es-AR" sz="2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cantHolas 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2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2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cantHolas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2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5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1" lang="es-AR" sz="2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2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2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"Hola"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cantHolas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cantHolas</a:t>
            </a:r>
            <a:r>
              <a:rPr b="0" lang="es-AR" sz="2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2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2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4"/>
          <p:cNvSpPr/>
          <p:nvPr/>
        </p:nvSpPr>
        <p:spPr>
          <a:xfrm>
            <a:off x="6856920" y="2791440"/>
            <a:ext cx="2251080" cy="9230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Usamos la variable </a:t>
            </a:r>
            <a:r>
              <a:rPr b="0" i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cantHolas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como contador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5"/>
          <p:cNvSpPr/>
          <p:nvPr/>
        </p:nvSpPr>
        <p:spPr>
          <a:xfrm>
            <a:off x="6856920" y="4456080"/>
            <a:ext cx="2251080" cy="9230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repite hasta que </a:t>
            </a:r>
            <a:r>
              <a:rPr b="0" i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cantHolas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sea mayor que 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6"/>
          <p:cNvSpPr/>
          <p:nvPr/>
        </p:nvSpPr>
        <p:spPr>
          <a:xfrm>
            <a:off x="6856920" y="5885640"/>
            <a:ext cx="2251080" cy="6458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cada iteración se incrementa en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 flipH="1">
            <a:off x="2849040" y="3253320"/>
            <a:ext cx="4007520" cy="20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5" name="CustomShape 8"/>
          <p:cNvSpPr/>
          <p:nvPr/>
        </p:nvSpPr>
        <p:spPr>
          <a:xfrm rot="10800000">
            <a:off x="6856920" y="6195240"/>
            <a:ext cx="2587680" cy="11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86" name="CustomShape 9"/>
          <p:cNvSpPr/>
          <p:nvPr/>
        </p:nvSpPr>
        <p:spPr>
          <a:xfrm rot="10800000">
            <a:off x="6856920" y="4917600"/>
            <a:ext cx="3209400" cy="95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dur="indefinite" nodeType="mainSeq">
                <p:childTnLst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A0A7123-B925-48BF-9944-846E5E2E43A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628560" y="2120400"/>
            <a:ext cx="6575400" cy="440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4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&lt;=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una nota: 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</a:t>
            </a:r>
            <a:r>
              <a:rPr b="0" lang="es-AR" sz="14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4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promedio de las notas es: "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4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CustomShape 4"/>
          <p:cNvSpPr/>
          <p:nvPr/>
        </p:nvSpPr>
        <p:spPr>
          <a:xfrm>
            <a:off x="6301800" y="2120400"/>
            <a:ext cx="2682360" cy="9230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Usamos la variable </a:t>
            </a:r>
            <a:r>
              <a:rPr b="0" i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 acumulador de las notas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CustomShape 5"/>
          <p:cNvSpPr/>
          <p:nvPr/>
        </p:nvSpPr>
        <p:spPr>
          <a:xfrm>
            <a:off x="6640200" y="3315600"/>
            <a:ext cx="2343960" cy="6458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variable </a:t>
            </a:r>
            <a:r>
              <a:rPr b="0" i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 inicializa en cero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6"/>
          <p:cNvSpPr/>
          <p:nvPr/>
        </p:nvSpPr>
        <p:spPr>
          <a:xfrm>
            <a:off x="6054840" y="4068360"/>
            <a:ext cx="2954160" cy="9230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cada iteración se suma la nota ingresada por el usuario en la variable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7"/>
          <p:cNvSpPr/>
          <p:nvPr/>
        </p:nvSpPr>
        <p:spPr>
          <a:xfrm flipH="1">
            <a:off x="1549800" y="2581920"/>
            <a:ext cx="4752000" cy="17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4" name="CustomShape 8"/>
          <p:cNvSpPr/>
          <p:nvPr/>
        </p:nvSpPr>
        <p:spPr>
          <a:xfrm rot="10800000">
            <a:off x="6054840" y="4530240"/>
            <a:ext cx="3539520" cy="214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9"/>
          <p:cNvSpPr/>
          <p:nvPr/>
        </p:nvSpPr>
        <p:spPr>
          <a:xfrm rot="10800000">
            <a:off x="6640200" y="3638520"/>
            <a:ext cx="5090400" cy="241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" name="Google Shape;409;p41" descr=""/>
          <p:cNvPicPr/>
          <p:nvPr/>
        </p:nvPicPr>
        <p:blipFill>
          <a:blip r:embed="rId1"/>
          <a:stretch/>
        </p:blipFill>
        <p:spPr>
          <a:xfrm>
            <a:off x="4673160" y="3781080"/>
            <a:ext cx="4470480" cy="2793960"/>
          </a:xfrm>
          <a:prstGeom prst="rect">
            <a:avLst/>
          </a:prstGeom>
          <a:ln>
            <a:noFill/>
          </a:ln>
        </p:spPr>
      </p:pic>
      <p:sp>
        <p:nvSpPr>
          <p:cNvPr id="49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Simular la Espera de un Colectivo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TextShape 2"/>
          <p:cNvSpPr txBox="1"/>
          <p:nvPr/>
        </p:nvSpPr>
        <p:spPr>
          <a:xfrm>
            <a:off x="628560" y="2160000"/>
            <a:ext cx="589536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73480" indent="-16488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720">
              <a:lnSpc>
                <a:spcPct val="9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Cuando llegamos a la parada, miramos si el colectivo arribó a la parada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72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Siempre tenemos que esperar antes de que llegue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1F36FF8-55B3-4AE2-BA63-4AB115AC830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Simular la Espera de un Colectivo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354ABD0-670A-4C0A-BA57-56EE57DC223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2" name="CustomShape 3"/>
          <p:cNvSpPr/>
          <p:nvPr/>
        </p:nvSpPr>
        <p:spPr>
          <a:xfrm>
            <a:off x="571320" y="2424960"/>
            <a:ext cx="8210880" cy="331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35000"/>
              </a:lnSpc>
            </a:pP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6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llegadaColectivo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"Esperando el colectivo"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llegadaColectivo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"Llego el colectivo? (Y/N): "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llegadaColectivo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==</a:t>
            </a:r>
            <a:r>
              <a:rPr b="0" lang="es-AR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"N"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"Esperando el colectivo"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llegadaColectivo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"Llego el colectivo? (Y/N): "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"Llego el colectivo"</a:t>
            </a:r>
            <a:r>
              <a:rPr b="0" lang="es-AR" sz="16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6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Google Shape;420;p42" descr=""/>
          <p:cNvPicPr/>
          <p:nvPr/>
        </p:nvPicPr>
        <p:blipFill>
          <a:blip r:embed="rId1"/>
          <a:stretch/>
        </p:blipFill>
        <p:spPr>
          <a:xfrm>
            <a:off x="7471080" y="1025640"/>
            <a:ext cx="1549800" cy="968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FE7F7C55-6978-4725-82C8-81584082752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0" name="CustomShape 3"/>
          <p:cNvSpPr/>
          <p:nvPr/>
        </p:nvSpPr>
        <p:spPr>
          <a:xfrm>
            <a:off x="460440" y="5201640"/>
            <a:ext cx="4759920" cy="113400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1" name="CustomShape 4"/>
          <p:cNvSpPr/>
          <p:nvPr/>
        </p:nvSpPr>
        <p:spPr>
          <a:xfrm>
            <a:off x="502200" y="5257080"/>
            <a:ext cx="4676760" cy="10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Repetitivas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CustomShape 5"/>
          <p:cNvSpPr/>
          <p:nvPr/>
        </p:nvSpPr>
        <p:spPr>
          <a:xfrm>
            <a:off x="418680" y="2413440"/>
            <a:ext cx="4759920" cy="1134000"/>
          </a:xfrm>
          <a:prstGeom prst="roundRect">
            <a:avLst>
              <a:gd name="adj" fmla="val 16667"/>
            </a:avLst>
          </a:prstGeom>
          <a:solidFill>
            <a:srgbClr val="bf504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3" name="CustomShape 6"/>
          <p:cNvSpPr/>
          <p:nvPr/>
        </p:nvSpPr>
        <p:spPr>
          <a:xfrm>
            <a:off x="418680" y="2383920"/>
            <a:ext cx="4676760" cy="10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Secuenciales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CustomShape 7"/>
          <p:cNvSpPr/>
          <p:nvPr/>
        </p:nvSpPr>
        <p:spPr>
          <a:xfrm>
            <a:off x="418680" y="3763440"/>
            <a:ext cx="4759920" cy="113400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75" name="CustomShape 8"/>
          <p:cNvSpPr/>
          <p:nvPr/>
        </p:nvSpPr>
        <p:spPr>
          <a:xfrm>
            <a:off x="301680" y="3818880"/>
            <a:ext cx="5024880" cy="102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Selección o de Decisión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6" name="Google Shape;222;p25" descr=""/>
          <p:cNvPicPr/>
          <p:nvPr/>
        </p:nvPicPr>
        <p:blipFill>
          <a:blip r:embed="rId1"/>
          <a:stretch/>
        </p:blipFill>
        <p:spPr>
          <a:xfrm>
            <a:off x="5220720" y="2413440"/>
            <a:ext cx="3294360" cy="973440"/>
          </a:xfrm>
          <a:prstGeom prst="rect">
            <a:avLst/>
          </a:prstGeom>
          <a:ln>
            <a:noFill/>
          </a:ln>
        </p:spPr>
      </p:pic>
      <p:sp>
        <p:nvSpPr>
          <p:cNvPr id="377" name="CustomShape 9"/>
          <p:cNvSpPr/>
          <p:nvPr/>
        </p:nvSpPr>
        <p:spPr>
          <a:xfrm>
            <a:off x="5484960" y="2503080"/>
            <a:ext cx="968760" cy="46152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 “Bienvenido!”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10"/>
          <p:cNvSpPr/>
          <p:nvPr/>
        </p:nvSpPr>
        <p:spPr>
          <a:xfrm>
            <a:off x="7349400" y="2503080"/>
            <a:ext cx="968760" cy="461520"/>
          </a:xfrm>
          <a:prstGeom prst="rect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 “Vuelva pronto!”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9" name="Google Shape;226;p25" descr=""/>
          <p:cNvPicPr/>
          <p:nvPr/>
        </p:nvPicPr>
        <p:blipFill>
          <a:blip r:embed="rId2"/>
          <a:stretch/>
        </p:blipFill>
        <p:spPr>
          <a:xfrm>
            <a:off x="5220720" y="3439800"/>
            <a:ext cx="3294360" cy="1398600"/>
          </a:xfrm>
          <a:prstGeom prst="rect">
            <a:avLst/>
          </a:prstGeom>
          <a:ln>
            <a:noFill/>
          </a:ln>
        </p:spPr>
      </p:pic>
      <p:sp>
        <p:nvSpPr>
          <p:cNvPr id="380" name="CustomShape 11"/>
          <p:cNvSpPr/>
          <p:nvPr/>
        </p:nvSpPr>
        <p:spPr>
          <a:xfrm>
            <a:off x="6286680" y="3659040"/>
            <a:ext cx="1640520" cy="1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040" rIns="59040" tIns="29520" bIns="29520"/>
          <a:p>
            <a:pPr>
              <a:lnSpc>
                <a:spcPct val="100000"/>
              </a:lnSpc>
            </a:pPr>
            <a:r>
              <a:rPr b="1" lang="es-AR" sz="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Si, el número es &gt;= a 20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12"/>
          <p:cNvSpPr/>
          <p:nvPr/>
        </p:nvSpPr>
        <p:spPr>
          <a:xfrm>
            <a:off x="6214320" y="4826880"/>
            <a:ext cx="1712520" cy="14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040" rIns="59040" tIns="29520" bIns="29520"/>
          <a:p>
            <a:pPr>
              <a:lnSpc>
                <a:spcPct val="100000"/>
              </a:lnSpc>
            </a:pPr>
            <a:r>
              <a:rPr b="1" lang="es-AR" sz="8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No, el número es &lt; a 20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13"/>
          <p:cNvSpPr/>
          <p:nvPr/>
        </p:nvSpPr>
        <p:spPr>
          <a:xfrm>
            <a:off x="5574240" y="3747240"/>
            <a:ext cx="456120" cy="22536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9040" rIns="59040" tIns="29520" bIns="29520"/>
          <a:p>
            <a:pPr algn="ctr">
              <a:lnSpc>
                <a:spcPct val="100000"/>
              </a:lnSpc>
            </a:pPr>
            <a:r>
              <a:rPr b="1" lang="es-AR" sz="600" spc="-1" strike="noStrike">
                <a:solidFill>
                  <a:srgbClr val="7f0055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Número &gt;= 20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425;p43" descr=""/>
          <p:cNvPicPr/>
          <p:nvPr/>
        </p:nvPicPr>
        <p:blipFill>
          <a:blip r:embed="rId1"/>
          <a:stretch/>
        </p:blipFill>
        <p:spPr>
          <a:xfrm>
            <a:off x="6803280" y="2160000"/>
            <a:ext cx="2340360" cy="1960200"/>
          </a:xfrm>
          <a:prstGeom prst="rect">
            <a:avLst/>
          </a:prstGeom>
          <a:ln>
            <a:noFill/>
          </a:ln>
        </p:spPr>
      </p:pic>
      <p:sp>
        <p:nvSpPr>
          <p:cNvPr id="50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TextShape 2"/>
          <p:cNvSpPr txBox="1"/>
          <p:nvPr/>
        </p:nvSpPr>
        <p:spPr>
          <a:xfrm>
            <a:off x="628560" y="2160000"/>
            <a:ext cx="64576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instrucción </a:t>
            </a:r>
            <a:r>
              <a:rPr b="1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 una secuencia de instrucciones utilizando contadores con principio, incrementos y final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6B2EABE-6628-449C-988E-CD269062E7E8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8" name="CustomShape 4"/>
          <p:cNvSpPr/>
          <p:nvPr/>
        </p:nvSpPr>
        <p:spPr>
          <a:xfrm>
            <a:off x="777240" y="4160160"/>
            <a:ext cx="7589160" cy="204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Son útiles cuando hay que hacer un conteo (fijo)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valor inicial del conteo, el valor final de corte y los se definen en una sola instrucción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73480" indent="-342360">
              <a:lnSpc>
                <a:spcPct val="100000"/>
              </a:lnSpc>
              <a:buClr>
                <a:srgbClr val="000000"/>
              </a:buClr>
              <a:buFont typeface="Courier New"/>
              <a:buChar char="o"/>
            </a:pPr>
            <a:r>
              <a:rPr b="0" lang="es-AR" sz="2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declaración de la variable debe realizarse antes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435;p44" descr=""/>
          <p:cNvPicPr/>
          <p:nvPr/>
        </p:nvPicPr>
        <p:blipFill>
          <a:blip r:embed="rId1"/>
          <a:stretch/>
        </p:blipFill>
        <p:spPr>
          <a:xfrm>
            <a:off x="207000" y="4236120"/>
            <a:ext cx="5064480" cy="2162520"/>
          </a:xfrm>
          <a:prstGeom prst="rect">
            <a:avLst/>
          </a:prstGeom>
          <a:ln>
            <a:noFill/>
          </a:ln>
        </p:spPr>
      </p:pic>
      <p:pic>
        <p:nvPicPr>
          <p:cNvPr id="510" name="Google Shape;436;p44" descr=""/>
          <p:cNvPicPr/>
          <p:nvPr/>
        </p:nvPicPr>
        <p:blipFill>
          <a:blip r:embed="rId2"/>
          <a:srcRect l="29681" t="0" r="6352" b="0"/>
          <a:stretch/>
        </p:blipFill>
        <p:spPr>
          <a:xfrm>
            <a:off x="3651840" y="4075920"/>
            <a:ext cx="3239640" cy="2162520"/>
          </a:xfrm>
          <a:prstGeom prst="rect">
            <a:avLst/>
          </a:prstGeom>
          <a:ln>
            <a:noFill/>
          </a:ln>
        </p:spPr>
      </p:pic>
      <p:pic>
        <p:nvPicPr>
          <p:cNvPr id="511" name="Google Shape;437;p44" descr=""/>
          <p:cNvPicPr/>
          <p:nvPr/>
        </p:nvPicPr>
        <p:blipFill>
          <a:blip r:embed="rId3"/>
          <a:srcRect l="29681" t="0" r="6352" b="0"/>
          <a:stretch/>
        </p:blipFill>
        <p:spPr>
          <a:xfrm>
            <a:off x="5690520" y="3901320"/>
            <a:ext cx="3239640" cy="2162520"/>
          </a:xfrm>
          <a:prstGeom prst="rect">
            <a:avLst/>
          </a:prstGeom>
          <a:ln>
            <a:noFill/>
          </a:ln>
        </p:spPr>
      </p:pic>
      <p:sp>
        <p:nvSpPr>
          <p:cNvPr id="512" name="CustomShape 1"/>
          <p:cNvSpPr/>
          <p:nvPr/>
        </p:nvSpPr>
        <p:spPr>
          <a:xfrm>
            <a:off x="1312560" y="4622400"/>
            <a:ext cx="709776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(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num=inicial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&lt;condición&gt; 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incremento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&lt;instrucciones&gt;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3" name="Google Shape;439;p44" descr=""/>
          <p:cNvPicPr/>
          <p:nvPr/>
        </p:nvPicPr>
        <p:blipFill>
          <a:blip r:embed="rId4"/>
          <a:stretch/>
        </p:blipFill>
        <p:spPr>
          <a:xfrm>
            <a:off x="6803280" y="2160000"/>
            <a:ext cx="2340360" cy="1960200"/>
          </a:xfrm>
          <a:prstGeom prst="rect">
            <a:avLst/>
          </a:prstGeom>
          <a:ln>
            <a:noFill/>
          </a:ln>
        </p:spPr>
      </p:pic>
      <p:sp>
        <p:nvSpPr>
          <p:cNvPr id="514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628560" y="2160000"/>
            <a:ext cx="6457320" cy="19602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instrucción </a:t>
            </a:r>
            <a:r>
              <a:rPr b="1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ejecuta una secuencia de instrucciones utilizando contadores con principio, incrementos y final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TextShape 4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A34A103-1CE4-433A-BCE1-C13B6692B8C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448;p45" descr=""/>
          <p:cNvPicPr/>
          <p:nvPr/>
        </p:nvPicPr>
        <p:blipFill>
          <a:blip r:embed="rId1"/>
          <a:stretch/>
        </p:blipFill>
        <p:spPr>
          <a:xfrm>
            <a:off x="54720" y="4541040"/>
            <a:ext cx="5064480" cy="2162520"/>
          </a:xfrm>
          <a:prstGeom prst="rect">
            <a:avLst/>
          </a:prstGeom>
          <a:ln>
            <a:noFill/>
          </a:ln>
        </p:spPr>
      </p:pic>
      <p:pic>
        <p:nvPicPr>
          <p:cNvPr id="518" name="Google Shape;449;p45" descr=""/>
          <p:cNvPicPr/>
          <p:nvPr/>
        </p:nvPicPr>
        <p:blipFill>
          <a:blip r:embed="rId2"/>
          <a:srcRect l="29681" t="0" r="6352" b="0"/>
          <a:stretch/>
        </p:blipFill>
        <p:spPr>
          <a:xfrm>
            <a:off x="3499560" y="4380840"/>
            <a:ext cx="3239640" cy="2162520"/>
          </a:xfrm>
          <a:prstGeom prst="rect">
            <a:avLst/>
          </a:prstGeom>
          <a:ln>
            <a:noFill/>
          </a:ln>
        </p:spPr>
      </p:pic>
      <p:pic>
        <p:nvPicPr>
          <p:cNvPr id="519" name="Google Shape;450;p45" descr=""/>
          <p:cNvPicPr/>
          <p:nvPr/>
        </p:nvPicPr>
        <p:blipFill>
          <a:blip r:embed="rId3"/>
          <a:srcRect l="29681" t="0" r="6352" b="0"/>
          <a:stretch/>
        </p:blipFill>
        <p:spPr>
          <a:xfrm>
            <a:off x="5538240" y="4206240"/>
            <a:ext cx="3239640" cy="2162520"/>
          </a:xfrm>
          <a:prstGeom prst="rect">
            <a:avLst/>
          </a:prstGeom>
          <a:ln>
            <a:noFill/>
          </a:ln>
        </p:spPr>
      </p:pic>
      <p:sp>
        <p:nvSpPr>
          <p:cNvPr id="520" name="CustomShape 1"/>
          <p:cNvSpPr/>
          <p:nvPr/>
        </p:nvSpPr>
        <p:spPr>
          <a:xfrm>
            <a:off x="1465200" y="4927320"/>
            <a:ext cx="709812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(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num=inicial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&lt;condición&gt; 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incremento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&lt;instrucciones&gt;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ADB637F-44D6-4C5B-8772-8B7511694A2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3" name="CustomShape 4"/>
          <p:cNvSpPr/>
          <p:nvPr/>
        </p:nvSpPr>
        <p:spPr>
          <a:xfrm>
            <a:off x="332280" y="1902600"/>
            <a:ext cx="8479440" cy="2273040"/>
          </a:xfrm>
          <a:prstGeom prst="rect">
            <a:avLst/>
          </a:prstGeom>
          <a:solidFill>
            <a:srgbClr val="92d050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s-AR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</a:t>
            </a: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la variable que se va a usar de contador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s-AR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inicial</a:t>
            </a: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el valor de </a:t>
            </a:r>
            <a:r>
              <a:rPr b="0" i="1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</a:t>
            </a: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desde el cual se comenzará a iterar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s-AR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condición</a:t>
            </a: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La sentencia que define si se debe seguir iterando o si ya se llegó al final del recorrido.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i="1" lang="es-AR" sz="2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incremento</a:t>
            </a: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la modificación que se debe realizar a </a:t>
            </a:r>
            <a:r>
              <a:rPr b="0" i="1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num</a:t>
            </a: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cada iteración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Instrucción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B875B09-D60A-4F03-B2ED-0408C5C4512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6" name="CustomShape 3"/>
          <p:cNvSpPr/>
          <p:nvPr/>
        </p:nvSpPr>
        <p:spPr>
          <a:xfrm>
            <a:off x="257040" y="5616000"/>
            <a:ext cx="2828520" cy="71604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27" name="CustomShape 4"/>
          <p:cNvSpPr/>
          <p:nvPr/>
        </p:nvSpPr>
        <p:spPr>
          <a:xfrm>
            <a:off x="257040" y="5616000"/>
            <a:ext cx="2828520" cy="70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Repetitivas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8" name="CustomShape 5"/>
          <p:cNvSpPr/>
          <p:nvPr/>
        </p:nvSpPr>
        <p:spPr>
          <a:xfrm>
            <a:off x="628560" y="2412720"/>
            <a:ext cx="7685280" cy="202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</a:t>
            </a:r>
            <a:r>
              <a:rPr b="0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rueda </a:t>
            </a:r>
            <a:r>
              <a:rPr b="1" lang="es-AR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 </a:t>
            </a:r>
            <a:r>
              <a:rPr b="0" lang="es-AR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rueda &lt; </a:t>
            </a:r>
            <a:r>
              <a:rPr b="0" lang="es-AR" sz="3600" spc="-1" strike="noStrike">
                <a:solidFill>
                  <a:srgbClr val="ff99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4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rueda++ 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36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“Inflar Rueda”</a:t>
            </a:r>
            <a:r>
              <a:rPr b="0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330DE64-0F88-4284-98A6-23E69A5E8E1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1" name="TextShape 3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Retomar el ejercicio del promedio de 10 notas y resuelvalo utilizando la estructura de control 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2" name="Google Shape;473;p47" descr=""/>
          <p:cNvPicPr/>
          <p:nvPr/>
        </p:nvPicPr>
        <p:blipFill>
          <a:blip r:embed="rId1"/>
          <a:stretch/>
        </p:blipFill>
        <p:spPr>
          <a:xfrm>
            <a:off x="207360" y="3520440"/>
            <a:ext cx="5064480" cy="2162520"/>
          </a:xfrm>
          <a:prstGeom prst="rect">
            <a:avLst/>
          </a:prstGeom>
          <a:ln>
            <a:noFill/>
          </a:ln>
        </p:spPr>
      </p:pic>
      <p:pic>
        <p:nvPicPr>
          <p:cNvPr id="533" name="Google Shape;474;p47" descr=""/>
          <p:cNvPicPr/>
          <p:nvPr/>
        </p:nvPicPr>
        <p:blipFill>
          <a:blip r:embed="rId2"/>
          <a:srcRect l="29681" t="0" r="6352" b="0"/>
          <a:stretch/>
        </p:blipFill>
        <p:spPr>
          <a:xfrm>
            <a:off x="3652200" y="3360240"/>
            <a:ext cx="3239640" cy="2162520"/>
          </a:xfrm>
          <a:prstGeom prst="rect">
            <a:avLst/>
          </a:prstGeom>
          <a:ln>
            <a:noFill/>
          </a:ln>
        </p:spPr>
      </p:pic>
      <p:pic>
        <p:nvPicPr>
          <p:cNvPr id="534" name="Google Shape;475;p47" descr=""/>
          <p:cNvPicPr/>
          <p:nvPr/>
        </p:nvPicPr>
        <p:blipFill>
          <a:blip r:embed="rId3"/>
          <a:srcRect l="29681" t="0" r="6352" b="0"/>
          <a:stretch/>
        </p:blipFill>
        <p:spPr>
          <a:xfrm>
            <a:off x="5690880" y="3185640"/>
            <a:ext cx="3239640" cy="2162520"/>
          </a:xfrm>
          <a:prstGeom prst="rect">
            <a:avLst/>
          </a:prstGeom>
          <a:ln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1541520" y="4059000"/>
            <a:ext cx="709812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(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num=inicial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&lt;condición&gt; 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incremento</a:t>
            </a: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&lt;instrucciones&gt;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8C8AB34-0E4B-488F-B5C1-D87920BA342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8" name="CustomShape 3"/>
          <p:cNvSpPr/>
          <p:nvPr/>
        </p:nvSpPr>
        <p:spPr>
          <a:xfrm>
            <a:off x="6022080" y="-62280"/>
            <a:ext cx="3833640" cy="10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4"/>
          <p:cNvSpPr/>
          <p:nvPr/>
        </p:nvSpPr>
        <p:spPr>
          <a:xfrm>
            <a:off x="6284520" y="4372200"/>
            <a:ext cx="2659320" cy="83052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Nos evitamos inicializar e incrementar el contador, ya que es parte del Para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5"/>
          <p:cNvSpPr/>
          <p:nvPr/>
        </p:nvSpPr>
        <p:spPr>
          <a:xfrm>
            <a:off x="5883480" y="1618560"/>
            <a:ext cx="3060000" cy="13136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necesitamos repetir un conjunto de instrucciones por un número predeterminado de veces, la instrucción </a:t>
            </a:r>
            <a:r>
              <a:rPr b="1" i="1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 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 muy útil</a:t>
            </a:r>
            <a:r>
              <a:rPr b="0" i="1" lang="es-AR" sz="16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6"/>
          <p:cNvSpPr/>
          <p:nvPr/>
        </p:nvSpPr>
        <p:spPr>
          <a:xfrm>
            <a:off x="93240" y="2051280"/>
            <a:ext cx="731052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8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800" spc="-1" strike="noStrike">
                <a:solidFill>
                  <a:srgbClr val="4b69c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11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questionFloat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+=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promedio de las notas es: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el Promedio de 10 Notas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3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CF02D8-473C-465C-BE8B-5A81B333FA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4" name="CustomShape 3"/>
          <p:cNvSpPr/>
          <p:nvPr/>
        </p:nvSpPr>
        <p:spPr>
          <a:xfrm>
            <a:off x="6022080" y="-62280"/>
            <a:ext cx="3833640" cy="106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5" name="CustomShape 4"/>
          <p:cNvSpPr/>
          <p:nvPr/>
        </p:nvSpPr>
        <p:spPr>
          <a:xfrm>
            <a:off x="93240" y="2051280"/>
            <a:ext cx="7310520" cy="45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require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800" spc="-1" strike="noStrike">
                <a:solidFill>
                  <a:srgbClr val="448c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readline-sync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'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800" spc="-1" strike="noStrike">
                <a:solidFill>
                  <a:srgbClr val="4b69c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11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questionFloat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nota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+=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nota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</a:t>
            </a:r>
            <a:r>
              <a:rPr b="0" lang="es-AR" sz="1800" spc="-1" strike="noStrike">
                <a:solidFill>
                  <a:srgbClr val="9c5d2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10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.</a:t>
            </a:r>
            <a:r>
              <a:rPr b="1" lang="es-AR" sz="18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"El promedio de las notas es: "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promedio</a:t>
            </a:r>
            <a:r>
              <a:rPr b="0" lang="es-AR" sz="1800" spc="-1" strike="noStrike">
                <a:solidFill>
                  <a:srgbClr val="33333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800" spc="-1" strike="noStrike">
                <a:solidFill>
                  <a:srgbClr val="777777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35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6" name="CustomShape 5"/>
          <p:cNvSpPr/>
          <p:nvPr/>
        </p:nvSpPr>
        <p:spPr>
          <a:xfrm>
            <a:off x="93240" y="3480480"/>
            <a:ext cx="4537080" cy="452520"/>
          </a:xfrm>
          <a:prstGeom prst="roundRect">
            <a:avLst>
              <a:gd name="adj" fmla="val 16667"/>
            </a:avLst>
          </a:prstGeom>
          <a:solidFill>
            <a:schemeClr val="accent6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7" name="CustomShape 6"/>
          <p:cNvSpPr/>
          <p:nvPr/>
        </p:nvSpPr>
        <p:spPr>
          <a:xfrm>
            <a:off x="6593760" y="2200680"/>
            <a:ext cx="1993320" cy="10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Tener en cuenta que el contador va desde 1 (inclusive) hasta 10 (inclusive)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7"/>
          <p:cNvSpPr/>
          <p:nvPr/>
        </p:nvSpPr>
        <p:spPr>
          <a:xfrm flipH="1">
            <a:off x="4630680" y="2739240"/>
            <a:ext cx="1962720" cy="967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>
                <p:childTnLst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TextShape 1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0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Repetición (Ejercicios)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Eureka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628560" y="1702800"/>
            <a:ext cx="4740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 un algoritmo que nos pida una clave y verifique que sea la correcta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Tenga en cuenta que la clave es la palabra “eureka”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Solo tenemos 3 intentos para acertar, si fallamos los 3 intentos el sistema mostrará un mensaje indicándonos que hemos agotado todas las oportunidades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acertamos la clave, saldremos directamente del programa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21BF254-CFA2-4795-9D2C-A544FA63476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54" name="Google Shape;511;p51" descr=""/>
          <p:cNvPicPr/>
          <p:nvPr/>
        </p:nvPicPr>
        <p:blipFill>
          <a:blip r:embed="rId1"/>
          <a:stretch/>
        </p:blipFill>
        <p:spPr>
          <a:xfrm>
            <a:off x="5495760" y="2873160"/>
            <a:ext cx="3514320" cy="292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Múltiplos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TextShape 2"/>
          <p:cNvSpPr txBox="1"/>
          <p:nvPr/>
        </p:nvSpPr>
        <p:spPr>
          <a:xfrm>
            <a:off x="476280" y="1779120"/>
            <a:ext cx="5177880" cy="4350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Cree un algoritmo que visualice los números que son múltiplos de 2 o de 3 que hay entre 1 y 100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Tener en cuenta que hay números que son múltiplos de 2 y de 3 al mismo tiempo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dichos casos, solamente indique el número una vez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ECFA41-A0D1-4059-93E9-9DFE6A0B434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58" name="Google Shape;519;p52" descr=""/>
          <p:cNvPicPr/>
          <p:nvPr/>
        </p:nvPicPr>
        <p:blipFill>
          <a:blip r:embed="rId1"/>
          <a:stretch/>
        </p:blipFill>
        <p:spPr>
          <a:xfrm>
            <a:off x="5949000" y="2811600"/>
            <a:ext cx="3047760" cy="3047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Selección Simple y Múltiple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B67FF4C-8B7B-4B16-8630-4441906B885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85" name="Google Shape;236;p26" descr=""/>
          <p:cNvPicPr/>
          <p:nvPr/>
        </p:nvPicPr>
        <p:blipFill>
          <a:blip r:embed="rId1"/>
          <a:stretch/>
        </p:blipFill>
        <p:spPr>
          <a:xfrm>
            <a:off x="6795000" y="2215440"/>
            <a:ext cx="2349000" cy="1560240"/>
          </a:xfrm>
          <a:prstGeom prst="rect">
            <a:avLst/>
          </a:prstGeom>
          <a:ln>
            <a:noFill/>
          </a:ln>
        </p:spPr>
      </p:pic>
      <p:sp>
        <p:nvSpPr>
          <p:cNvPr id="386" name="CustomShape 3"/>
          <p:cNvSpPr/>
          <p:nvPr/>
        </p:nvSpPr>
        <p:spPr>
          <a:xfrm>
            <a:off x="3546720" y="2215440"/>
            <a:ext cx="3247560" cy="15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3240" rIns="93240" tIns="93240" bIns="93240"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if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(condición) </a:t>
            </a: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&lt;instrucciones&gt;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 else {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&lt;instrucciones&gt;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373320" y="2198160"/>
            <a:ext cx="288360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Selección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Simple (Si)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233280" y="4189320"/>
            <a:ext cx="3163680" cy="2307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Alternativa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Múltiple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ebe9e9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(Según)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CustomShape 6"/>
          <p:cNvSpPr/>
          <p:nvPr/>
        </p:nvSpPr>
        <p:spPr>
          <a:xfrm>
            <a:off x="0" y="4062600"/>
            <a:ext cx="9143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custDash>
              <a:ds d="500000" sp="400000"/>
            </a:custDash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390" name="CustomShape 7"/>
          <p:cNvSpPr/>
          <p:nvPr/>
        </p:nvSpPr>
        <p:spPr>
          <a:xfrm>
            <a:off x="3546720" y="4098600"/>
            <a:ext cx="5123520" cy="24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switch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&lt;variable&gt;</a:t>
            </a: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case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&lt;número1&gt;:</a:t>
            </a: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&lt;instrucciones&gt;;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break;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case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&lt;número2&gt;:</a:t>
            </a: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     </a:t>
            </a: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&lt;...&gt;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      </a:t>
            </a: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default: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&lt;instrucciones&gt;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20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Par/Impar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0" name="TextShape 2"/>
          <p:cNvSpPr txBox="1"/>
          <p:nvPr/>
        </p:nvSpPr>
        <p:spPr>
          <a:xfrm>
            <a:off x="695160" y="1773720"/>
            <a:ext cx="5177880" cy="4350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Realizar un algoritmo que dado un número entero ingresado por el usuario, visualice en pantalla si es par o impar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 el caso de ingresar un cero, se debe volver a pedir el número por teclado (hasta que se ingrese un número mayor que cero)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B2F40D9-C71D-4056-A0C7-D01DEFD88B6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62" name="Google Shape;527;p53" descr=""/>
          <p:cNvPicPr/>
          <p:nvPr/>
        </p:nvPicPr>
        <p:blipFill>
          <a:blip r:embed="rId1"/>
          <a:stretch/>
        </p:blipFill>
        <p:spPr>
          <a:xfrm>
            <a:off x="6471720" y="2848320"/>
            <a:ext cx="2200320" cy="220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 entre Números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pida al usuario dos números enteros, y luego retorne la suma de todos los números que están entre ellos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Por ejemplo, si los números son 2 y 7, debe entregar como resultado  2 + 3 + 4 + 5 + 6 + 7 = 27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E96E1B6-FA58-4D24-93EA-E6C8251BF99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66" name="Google Shape;535;p54" descr=""/>
          <p:cNvPicPr/>
          <p:nvPr/>
        </p:nvPicPr>
        <p:blipFill>
          <a:blip r:embed="rId1"/>
          <a:stretch/>
        </p:blipFill>
        <p:spPr>
          <a:xfrm>
            <a:off x="7086600" y="3938040"/>
            <a:ext cx="1799640" cy="2097360"/>
          </a:xfrm>
          <a:prstGeom prst="rect">
            <a:avLst/>
          </a:prstGeom>
          <a:ln>
            <a:noFill/>
          </a:ln>
        </p:spPr>
      </p:pic>
      <p:sp>
        <p:nvSpPr>
          <p:cNvPr id="567" name="CustomShape 4"/>
          <p:cNvSpPr/>
          <p:nvPr/>
        </p:nvSpPr>
        <p:spPr>
          <a:xfrm>
            <a:off x="3642840" y="4470120"/>
            <a:ext cx="1857960" cy="103320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9040" rIns="59040" tIns="59040" bIns="59040" anchor="ctr"/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num: 7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es 27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Tablas de Multiplicación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Diseñar un algoritmo que muestre por pantalla la tabla de multiplicación del número ingresado por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definir hasta qué número desea que muestre la tabla de multiplicación, el usuario</a:t>
            </a:r>
            <a:r>
              <a:rPr b="0" lang="es-AR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deberá ingresar dicho valor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D86B7B7-9892-42DD-B3D1-28846497079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1425960" y="4130640"/>
            <a:ext cx="3217680" cy="199440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9040" rIns="59040" tIns="59040" bIns="59040" anchor="ctr"/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el número: 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hasta qué número: 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1 =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2 = 18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3 = 27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13104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9 x 4 = 36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Google Shape;545;p55" descr=""/>
          <p:cNvPicPr/>
          <p:nvPr/>
        </p:nvPicPr>
        <p:blipFill>
          <a:blip r:embed="rId1"/>
          <a:srcRect l="2417" t="11905" r="2339" b="2377"/>
          <a:stretch/>
        </p:blipFill>
        <p:spPr>
          <a:xfrm>
            <a:off x="5441400" y="3744720"/>
            <a:ext cx="3073680" cy="276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Encontrar el Número Máximo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TextShape 2"/>
          <p:cNvSpPr txBox="1"/>
          <p:nvPr/>
        </p:nvSpPr>
        <p:spPr>
          <a:xfrm>
            <a:off x="314280" y="2172240"/>
            <a:ext cx="85150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 valores hasta que se introduzca un cero (0)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 puede introducir valores positivos y negativos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Encontrar el máximo de los elementos que se introdujeron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Analizar cómo cambia el programa para hallar el mínimo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F2A1490-EC57-45B5-B7CF-2F9A32F46098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1591200" y="4086720"/>
            <a:ext cx="2804760" cy="197244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9040" rIns="59040" tIns="59040" bIns="59040" anchor="ctr"/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7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-1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máximo es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7" name="Google Shape;554;p56" descr=""/>
          <p:cNvPicPr/>
          <p:nvPr/>
        </p:nvPicPr>
        <p:blipFill>
          <a:blip r:embed="rId1"/>
          <a:stretch/>
        </p:blipFill>
        <p:spPr>
          <a:xfrm>
            <a:off x="5655600" y="4086720"/>
            <a:ext cx="1639800" cy="197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Cantidad y Distribución de Positivos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Leer valores del usuario hasta que introduzca un 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usuario puede introducir valores numéricos, tanto positivos como negativos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Contar la cantidad de valores introducidos que sean mayores a 0 y el porcentaje de positivos respecto del total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5B8F8D9-2D18-4093-8B63-185B36315C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1" name="CustomShape 4"/>
          <p:cNvSpPr/>
          <p:nvPr/>
        </p:nvSpPr>
        <p:spPr>
          <a:xfrm>
            <a:off x="3169440" y="4361760"/>
            <a:ext cx="2804760" cy="1933560"/>
          </a:xfrm>
          <a:prstGeom prst="rect">
            <a:avLst/>
          </a:prstGeom>
          <a:solidFill>
            <a:srgbClr val="f3f3f3"/>
          </a:solidFill>
          <a:ln w="93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59040" rIns="59040" tIns="59040" bIns="59040" anchor="ctr"/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7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-1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Ingrese número: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6760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positivos, 75% del total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2" name="Google Shape;563;p57" descr=""/>
          <p:cNvPicPr/>
          <p:nvPr/>
        </p:nvPicPr>
        <p:blipFill>
          <a:blip r:embed="rId1"/>
          <a:stretch/>
        </p:blipFill>
        <p:spPr>
          <a:xfrm>
            <a:off x="6474600" y="4558320"/>
            <a:ext cx="1540440" cy="1540440"/>
          </a:xfrm>
          <a:prstGeom prst="rect">
            <a:avLst/>
          </a:prstGeom>
          <a:ln>
            <a:noFill/>
          </a:ln>
        </p:spPr>
      </p:pic>
      <p:pic>
        <p:nvPicPr>
          <p:cNvPr id="583" name="Google Shape;564;p57" descr=""/>
          <p:cNvPicPr/>
          <p:nvPr/>
        </p:nvPicPr>
        <p:blipFill>
          <a:blip r:embed="rId2"/>
          <a:stretch/>
        </p:blipFill>
        <p:spPr>
          <a:xfrm>
            <a:off x="958320" y="4388040"/>
            <a:ext cx="1881360" cy="188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Promedio-Máximo-Mínimo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TextShape 2"/>
          <p:cNvSpPr txBox="1"/>
          <p:nvPr/>
        </p:nvSpPr>
        <p:spPr>
          <a:xfrm>
            <a:off x="628560" y="2160000"/>
            <a:ext cx="4014720" cy="4350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Diseñar un algoritmo que lea números enteros hasta teclear 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Determinar y mostrar el máximo, el mínimo y la media de todos los numberos ingresados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Pensar cuidadosamente como debemos inicializar las variables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A52C36A-9FA4-425E-A681-BE11E0417E1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87" name="Google Shape;572;p58" descr=""/>
          <p:cNvPicPr/>
          <p:nvPr/>
        </p:nvPicPr>
        <p:blipFill>
          <a:blip r:embed="rId1"/>
          <a:srcRect l="5216" t="0" r="-1605" b="5410"/>
          <a:stretch/>
        </p:blipFill>
        <p:spPr>
          <a:xfrm>
            <a:off x="4644000" y="2703600"/>
            <a:ext cx="4499640" cy="328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77;p59" descr=""/>
          <p:cNvPicPr/>
          <p:nvPr/>
        </p:nvPicPr>
        <p:blipFill>
          <a:blip r:embed="rId1"/>
          <a:stretch/>
        </p:blipFill>
        <p:spPr>
          <a:xfrm>
            <a:off x="6287400" y="3074400"/>
            <a:ext cx="2828520" cy="2208600"/>
          </a:xfrm>
          <a:prstGeom prst="rect">
            <a:avLst/>
          </a:prstGeom>
          <a:ln>
            <a:noFill/>
          </a:ln>
        </p:spPr>
      </p:pic>
      <p:sp>
        <p:nvSpPr>
          <p:cNvPr id="58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Calificaciones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0" name="TextShape 2"/>
          <p:cNvSpPr txBox="1"/>
          <p:nvPr/>
        </p:nvSpPr>
        <p:spPr>
          <a:xfrm>
            <a:off x="287280" y="2160000"/>
            <a:ext cx="862128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Calcular las calificaciones de un grupo de alumnos, donde la nota final de cada alumno se calcula según el siguiente criterio: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parte práctica vale el 10%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parte de problemas vale el 50%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parte teórica el 40%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201600">
              <a:lnSpc>
                <a:spcPct val="10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debe ingresar el nombre del alumno y sus tres notas, se escribirá el resultado y se volverá a pedir los datos del siguiente alumno hasta que el nombre sea una cadena vacía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Las notas deben estar entre 0 y 10 (si no lo están, no imprimirá las notas, mostrara un mensaje de error y continuará con otro alumno)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987324F-C204-4A91-9A2A-BBDCEC7D654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287280" y="1550520"/>
            <a:ext cx="54576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tirar un dado tenemos 1/6 de probabilidades de sacar 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tiramos dos dados tenemos 1/36 probabilidades de sacar doble 6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aumentar el número de dados la probabilidad de sacar todos 6 es cada vez menor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8712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22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calcule la probabilidad de sacar todos los dados 6 siendo que tiramos N dados (dato ingresado por al usuario)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7A8E6FF-7641-40D5-BD2F-136C4B10998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95" name="Google Shape;588;p60" descr=""/>
          <p:cNvPicPr/>
          <p:nvPr/>
        </p:nvPicPr>
        <p:blipFill>
          <a:blip r:embed="rId1"/>
          <a:stretch/>
        </p:blipFill>
        <p:spPr>
          <a:xfrm>
            <a:off x="5745240" y="3056040"/>
            <a:ext cx="3398400" cy="2559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Prueba de Escritorio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TextShape 2"/>
          <p:cNvSpPr txBox="1"/>
          <p:nvPr/>
        </p:nvSpPr>
        <p:spPr>
          <a:xfrm>
            <a:off x="628560" y="185508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 utilizada para validar la resolución de problemas con algoritmos, de uso frecuente en el ámbito informático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Sirve para validar utilizando datos reales como ejemplo, un algoritmo definido y así comprobar si se obtiene el resultado deseado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Ejemplo, recuerde el ejercicio de verificar si un número es mayor a 20. Se podría verificar con un número mayor a 20, un número igual a 20 y un número menor que 20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8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207B4D6-C2CB-4BA7-9C28-C4F73A19905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Prueba de Escritorio</a:t>
            </a: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Ejercicio - Mayor a 20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AF2A8D6-A4FF-439C-B32B-FA162F6B96B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396" name="Table 3"/>
          <p:cNvGraphicFramePr/>
          <p:nvPr/>
        </p:nvGraphicFramePr>
        <p:xfrm>
          <a:off x="606240" y="1739160"/>
          <a:ext cx="7923960" cy="4625640"/>
        </p:xfrm>
        <a:graphic>
          <a:graphicData uri="http://schemas.openxmlformats.org/drawingml/2006/table">
            <a:tbl>
              <a:tblPr/>
              <a:tblGrid>
                <a:gridCol w="3908520"/>
                <a:gridCol w="1869480"/>
                <a:gridCol w="2145960"/>
              </a:tblGrid>
              <a:tr h="61884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Código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Datos Entrada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1800" spc="-1" strike="noStrike">
                          <a:solidFill>
                            <a:srgbClr val="ffff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Respuesta Deseada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b9bd5"/>
                    </a:solidFill>
                  </a:tcPr>
                </a:tc>
              </a:tr>
              <a:tr h="1373400">
                <a:tc rowSpan="3"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let</a:t>
                      </a:r>
                      <a:r>
                        <a:rPr b="1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readlineSync = require(</a:t>
                      </a:r>
                      <a:r>
                        <a:rPr b="0" lang="es-AR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'readline-sync'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);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let 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nroDeseado = readlineSync.</a:t>
                      </a: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questionInt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(</a:t>
                      </a:r>
                      <a:r>
                        <a:rPr b="0" lang="es-AR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'Escriba el número que desea verificar si es mayor o no a 20: '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);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if 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(nroDeseado &gt; 20) {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       </a:t>
                      </a: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console.log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(</a:t>
                      </a:r>
                      <a:r>
                        <a:rPr b="0" lang="es-AR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'El número es mayor a 20: '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+ nroDeseado);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} </a:t>
                      </a: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else 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{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        </a:t>
                      </a:r>
                      <a:r>
                        <a:rPr b="1" lang="es-AR" sz="1800" spc="-1" strike="noStrike">
                          <a:solidFill>
                            <a:srgbClr val="0000ff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console.log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(</a:t>
                      </a:r>
                      <a:r>
                        <a:rPr b="0" lang="es-AR" sz="1800" spc="-1" strike="noStrike">
                          <a:solidFill>
                            <a:srgbClr val="ff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'El número es menor o igual a 20: '</a:t>
                      </a: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+ nroDeseado);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}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nroDeseado = 20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El número es menor o igual a 20: 20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  <a:tr h="860760">
                <a:tc vMerge="1"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nroDeseado = 3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El número es menor o igual a 20: 3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ff7"/>
                    </a:solidFill>
                  </a:tcPr>
                </a:tc>
              </a:tr>
              <a:tr h="17726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nroDeseado = 45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s-AR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El número es mayor a 20: 45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eef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Repetición (Conceptos)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70EF5F6-F961-488F-821C-A548F7E6A46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01" name="CustomShape 3"/>
          <p:cNvSpPr/>
          <p:nvPr/>
        </p:nvSpPr>
        <p:spPr>
          <a:xfrm>
            <a:off x="173520" y="2338920"/>
            <a:ext cx="4231800" cy="1134720"/>
          </a:xfrm>
          <a:prstGeom prst="roundRect">
            <a:avLst>
              <a:gd name="adj" fmla="val 16667"/>
            </a:avLst>
          </a:prstGeom>
          <a:solidFill>
            <a:srgbClr val="bf504d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4"/>
          <p:cNvSpPr/>
          <p:nvPr/>
        </p:nvSpPr>
        <p:spPr>
          <a:xfrm>
            <a:off x="207720" y="2394360"/>
            <a:ext cx="419760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Secuenciales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5"/>
          <p:cNvSpPr/>
          <p:nvPr/>
        </p:nvSpPr>
        <p:spPr>
          <a:xfrm>
            <a:off x="173520" y="3612240"/>
            <a:ext cx="4231800" cy="1134720"/>
          </a:xfrm>
          <a:prstGeom prst="roundRect">
            <a:avLst>
              <a:gd name="adj" fmla="val 16667"/>
            </a:avLst>
          </a:prstGeom>
          <a:solidFill>
            <a:srgbClr val="9bbb59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4" name="CustomShape 6"/>
          <p:cNvSpPr/>
          <p:nvPr/>
        </p:nvSpPr>
        <p:spPr>
          <a:xfrm>
            <a:off x="207720" y="3667680"/>
            <a:ext cx="419760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Selectivas o De Decisión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7"/>
          <p:cNvSpPr/>
          <p:nvPr/>
        </p:nvSpPr>
        <p:spPr>
          <a:xfrm>
            <a:off x="173520" y="4885920"/>
            <a:ext cx="4231800" cy="113472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8"/>
          <p:cNvSpPr/>
          <p:nvPr/>
        </p:nvSpPr>
        <p:spPr>
          <a:xfrm>
            <a:off x="207720" y="4941360"/>
            <a:ext cx="4197600" cy="102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50480" rIns="150480" tIns="150480" bIns="150480" anchor="ctr"/>
          <a:p>
            <a:pPr algn="ctr">
              <a:lnSpc>
                <a:spcPct val="90000"/>
              </a:lnSpc>
            </a:pPr>
            <a:r>
              <a:rPr b="0" lang="es-AR" sz="3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Repetitivas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Google Shape;275;p30" descr=""/>
          <p:cNvPicPr/>
          <p:nvPr/>
        </p:nvPicPr>
        <p:blipFill>
          <a:blip r:embed="rId1"/>
          <a:stretch/>
        </p:blipFill>
        <p:spPr>
          <a:xfrm>
            <a:off x="4565880" y="2105280"/>
            <a:ext cx="4432680" cy="1333080"/>
          </a:xfrm>
          <a:prstGeom prst="rect">
            <a:avLst/>
          </a:prstGeom>
          <a:ln>
            <a:noFill/>
          </a:ln>
        </p:spPr>
      </p:pic>
      <p:pic>
        <p:nvPicPr>
          <p:cNvPr id="408" name="Google Shape;276;p30" descr=""/>
          <p:cNvPicPr/>
          <p:nvPr/>
        </p:nvPicPr>
        <p:blipFill>
          <a:blip r:embed="rId2"/>
          <a:srcRect l="0" t="0" r="10779" b="0"/>
          <a:stretch/>
        </p:blipFill>
        <p:spPr>
          <a:xfrm>
            <a:off x="4439880" y="3364920"/>
            <a:ext cx="4535640" cy="1642680"/>
          </a:xfrm>
          <a:prstGeom prst="rect">
            <a:avLst/>
          </a:prstGeom>
          <a:ln>
            <a:noFill/>
          </a:ln>
        </p:spPr>
      </p:pic>
      <p:sp>
        <p:nvSpPr>
          <p:cNvPr id="409" name="CustomShape 9"/>
          <p:cNvSpPr/>
          <p:nvPr/>
        </p:nvSpPr>
        <p:spPr>
          <a:xfrm>
            <a:off x="4767480" y="3364920"/>
            <a:ext cx="622080" cy="29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0" name="CustomShape 10"/>
          <p:cNvSpPr/>
          <p:nvPr/>
        </p:nvSpPr>
        <p:spPr>
          <a:xfrm>
            <a:off x="5848920" y="3309480"/>
            <a:ext cx="1984320" cy="425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1" name="CustomShape 11"/>
          <p:cNvSpPr/>
          <p:nvPr/>
        </p:nvSpPr>
        <p:spPr>
          <a:xfrm>
            <a:off x="5369760" y="2311200"/>
            <a:ext cx="622080" cy="3794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 “Hola”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12"/>
          <p:cNvSpPr/>
          <p:nvPr/>
        </p:nvSpPr>
        <p:spPr>
          <a:xfrm>
            <a:off x="7716960" y="2288880"/>
            <a:ext cx="622080" cy="401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Escribir “Hola 2”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13"/>
          <p:cNvSpPr/>
          <p:nvPr/>
        </p:nvSpPr>
        <p:spPr>
          <a:xfrm>
            <a:off x="5078520" y="3665520"/>
            <a:ext cx="86904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 condición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CustomShape 14"/>
          <p:cNvSpPr/>
          <p:nvPr/>
        </p:nvSpPr>
        <p:spPr>
          <a:xfrm>
            <a:off x="8391960" y="2095920"/>
            <a:ext cx="622080" cy="2948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5" name="CustomShape 15"/>
          <p:cNvSpPr/>
          <p:nvPr/>
        </p:nvSpPr>
        <p:spPr>
          <a:xfrm>
            <a:off x="6793200" y="5029920"/>
            <a:ext cx="53964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Sino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CustomShape 16"/>
          <p:cNvSpPr/>
          <p:nvPr/>
        </p:nvSpPr>
        <p:spPr>
          <a:xfrm>
            <a:off x="8479080" y="4235760"/>
            <a:ext cx="53964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Fin Si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CustomShape 17"/>
          <p:cNvSpPr/>
          <p:nvPr/>
        </p:nvSpPr>
        <p:spPr>
          <a:xfrm>
            <a:off x="6704280" y="3491640"/>
            <a:ext cx="671760" cy="1764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0" lang="es-AR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Entonces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Decir 5 Veces “Hola”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628560" y="177912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Escriba un programa que salude 5 veces por pantalla de forma secuencial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D7977DF-DD38-4CD1-8899-F419A5AC72C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1" name="Google Shape;293;p31" descr=""/>
          <p:cNvPicPr/>
          <p:nvPr/>
        </p:nvPicPr>
        <p:blipFill>
          <a:blip r:embed="rId1"/>
          <a:stretch/>
        </p:blipFill>
        <p:spPr>
          <a:xfrm>
            <a:off x="1157760" y="3310560"/>
            <a:ext cx="6828120" cy="3200400"/>
          </a:xfrm>
          <a:prstGeom prst="rect">
            <a:avLst/>
          </a:prstGeom>
          <a:ln>
            <a:noFill/>
          </a:ln>
        </p:spPr>
      </p:pic>
      <p:pic>
        <p:nvPicPr>
          <p:cNvPr id="422" name="Google Shape;294;p31" descr=""/>
          <p:cNvPicPr/>
          <p:nvPr/>
        </p:nvPicPr>
        <p:blipFill>
          <a:blip r:embed="rId2"/>
          <a:stretch/>
        </p:blipFill>
        <p:spPr>
          <a:xfrm>
            <a:off x="1063080" y="2928240"/>
            <a:ext cx="7817400" cy="3664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Control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Decir 5 Veces “Hola”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58784BB-28CE-4062-BCE6-71A879F207FC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1023480" y="2362680"/>
            <a:ext cx="4228920" cy="39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</a:t>
            </a:r>
            <a:r>
              <a:rPr b="1" lang="es-AR" sz="3600" spc="-1" strike="noStrike">
                <a:solidFill>
                  <a:srgbClr val="00008b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log</a:t>
            </a: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"Hola"</a:t>
            </a: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"Hola"</a:t>
            </a: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"Hola"</a:t>
            </a: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"Hola"</a:t>
            </a: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36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"Hola"</a:t>
            </a:r>
            <a:r>
              <a:rPr b="1" lang="es-AR" sz="36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4"/>
          <p:cNvSpPr/>
          <p:nvPr/>
        </p:nvSpPr>
        <p:spPr>
          <a:xfrm>
            <a:off x="6495480" y="3864960"/>
            <a:ext cx="2350440" cy="9230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¿Es práctico repetir las instrucciones explícitamente?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5"/>
          <p:cNvSpPr/>
          <p:nvPr/>
        </p:nvSpPr>
        <p:spPr>
          <a:xfrm flipH="1">
            <a:off x="5252400" y="4326480"/>
            <a:ext cx="1242720" cy="2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Application>LibreOffice/5.2.4.2$Windows_x86 LibreOffice_project/3d5603e1122f0f102b62521720ab13a38a4e0eb0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2019-04-08T11:41:59Z</dcterms:modified>
  <cp:revision>1</cp:revision>
  <dc:subject/>
  <dc:title/>
</cp:coreProperties>
</file>